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62" r:id="rId4"/>
    <p:sldId id="257" r:id="rId5"/>
    <p:sldId id="258" r:id="rId6"/>
    <p:sldId id="259" r:id="rId7"/>
    <p:sldId id="260" r:id="rId8"/>
    <p:sldId id="261" r:id="rId9"/>
    <p:sldId id="263" r:id="rId10"/>
    <p:sldId id="264" r:id="rId11"/>
    <p:sldId id="265" r:id="rId12"/>
    <p:sldId id="266" r:id="rId13"/>
    <p:sldId id="267" r:id="rId14"/>
    <p:sldId id="268"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5" name="Rectangle 8"/>
            <p:cNvSpPr>
              <a:spLocks noChangeArrowheads="1"/>
            </p:cNvSpPr>
            <p:nvPr/>
          </p:nvSpPr>
          <p:spPr bwMode="auto">
            <a:xfrm>
              <a:off x="414338" y="9525"/>
              <a:ext cx="28575" cy="4481513"/>
            </a:xfrm>
            <a:prstGeom prst="rect">
              <a:avLst/>
            </a:prstGeom>
            <a:grpFill/>
            <a:ln>
              <a:noFill/>
            </a:ln>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0" name="Rectangle 33"/>
            <p:cNvSpPr>
              <a:spLocks noChangeArrowheads="1"/>
            </p:cNvSpPr>
            <p:nvPr/>
          </p:nvSpPr>
          <p:spPr bwMode="auto">
            <a:xfrm>
              <a:off x="642938" y="6610350"/>
              <a:ext cx="23813" cy="242888"/>
            </a:xfrm>
            <a:prstGeom prst="rect">
              <a:avLst/>
            </a:prstGeom>
            <a:grpFill/>
            <a:ln>
              <a:noFill/>
            </a:ln>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52" name="Rectangle 45"/>
            <p:cNvSpPr>
              <a:spLocks noChangeArrowheads="1"/>
            </p:cNvSpPr>
            <p:nvPr/>
          </p:nvSpPr>
          <p:spPr bwMode="auto">
            <a:xfrm>
              <a:off x="1228725" y="4662488"/>
              <a:ext cx="23813" cy="2181225"/>
            </a:xfrm>
            <a:prstGeom prst="rect">
              <a:avLst/>
            </a:prstGeom>
            <a:grpFill/>
            <a:ln>
              <a:noFill/>
            </a:ln>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3"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3"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8">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p:spPr>
          </p:sp>
          <p:sp>
            <p:nvSpPr>
              <p:cNvPr id="37" name="Rectangle 21"/>
              <p:cNvSpPr>
                <a:spLocks noChangeArrowheads="1"/>
              </p:cNvSpPr>
              <p:nvPr/>
            </p:nvSpPr>
            <p:spPr bwMode="auto">
              <a:xfrm>
                <a:off x="133350" y="4662488"/>
                <a:ext cx="23813" cy="2181225"/>
              </a:xfrm>
              <a:prstGeom prst="rect">
                <a:avLst/>
              </a:prstGeom>
              <a:grpFill/>
              <a:ln>
                <a:noFill/>
              </a:ln>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 name="Rectangle 41"/>
              <p:cNvSpPr>
                <a:spLocks noChangeArrowheads="1"/>
              </p:cNvSpPr>
              <p:nvPr/>
            </p:nvSpPr>
            <p:spPr bwMode="auto">
              <a:xfrm>
                <a:off x="11939587" y="6596063"/>
                <a:ext cx="23813" cy="252413"/>
              </a:xfrm>
              <a:prstGeom prst="rect">
                <a:avLst/>
              </a:prstGeom>
              <a:grpFill/>
              <a:ln>
                <a:noFill/>
              </a:ln>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5.png"/><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pn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3015762"/>
            <a:ext cx="8791575" cy="826476"/>
          </a:xfrm>
        </p:spPr>
        <p:txBody>
          <a:bodyPr/>
          <a:lstStyle/>
          <a:p>
            <a:r>
              <a:rPr lang="en-US" dirty="0"/>
              <a:t>Embedded Systems project</a:t>
            </a:r>
            <a:endParaRPr lang="en-US" dirty="0"/>
          </a:p>
        </p:txBody>
      </p:sp>
      <p:sp>
        <p:nvSpPr>
          <p:cNvPr id="3" name="Subtitle 2"/>
          <p:cNvSpPr>
            <a:spLocks noGrp="1"/>
          </p:cNvSpPr>
          <p:nvPr>
            <p:ph type="subTitle" idx="1"/>
          </p:nvPr>
        </p:nvSpPr>
        <p:spPr>
          <a:xfrm flipH="1">
            <a:off x="2615184" y="4992624"/>
            <a:ext cx="3776824" cy="1527048"/>
          </a:xfrm>
        </p:spPr>
        <p:txBody>
          <a:bodyPr>
            <a:normAutofit/>
          </a:bodyPr>
          <a:lstStyle/>
          <a:p>
            <a:r>
              <a:rPr lang="en-US" dirty="0"/>
              <a:t> </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141730" y="618490"/>
            <a:ext cx="9906000" cy="527685"/>
          </a:xfrm>
        </p:spPr>
        <p:txBody>
          <a:bodyPr>
            <a:normAutofit fontScale="90000"/>
          </a:bodyPr>
          <a:p>
            <a:r>
              <a:rPr lang="en-US"/>
              <a:t>THE circuit design on protoues </a:t>
            </a:r>
            <a:endParaRPr lang="en-US"/>
          </a:p>
        </p:txBody>
      </p:sp>
      <p:pic>
        <p:nvPicPr>
          <p:cNvPr id="6" name="Content Placeholder 5" descr="Screenshot (267)"/>
          <p:cNvPicPr>
            <a:picLocks noChangeAspect="1"/>
          </p:cNvPicPr>
          <p:nvPr>
            <p:ph idx="1"/>
          </p:nvPr>
        </p:nvPicPr>
        <p:blipFill>
          <a:blip r:embed="rId1"/>
          <a:srcRect l="14627" t="11785" r="6144" b="7587"/>
          <a:stretch>
            <a:fillRect/>
          </a:stretch>
        </p:blipFill>
        <p:spPr>
          <a:xfrm>
            <a:off x="690880" y="1277620"/>
            <a:ext cx="11287760" cy="55060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141730" y="618490"/>
            <a:ext cx="9906000" cy="996315"/>
          </a:xfrm>
        </p:spPr>
        <p:txBody>
          <a:bodyPr/>
          <a:p>
            <a:r>
              <a:rPr lang="en-US"/>
              <a:t>the code on mikro-c</a:t>
            </a:r>
            <a:endParaRPr lang="en-US"/>
          </a:p>
        </p:txBody>
      </p:sp>
      <p:pic>
        <p:nvPicPr>
          <p:cNvPr id="4" name="Content Placeholder 3" descr="Screenshot (261)"/>
          <p:cNvPicPr>
            <a:picLocks noChangeAspect="1"/>
          </p:cNvPicPr>
          <p:nvPr>
            <p:ph sz="half" idx="1"/>
          </p:nvPr>
        </p:nvPicPr>
        <p:blipFill>
          <a:blip r:embed="rId1"/>
          <a:srcRect l="13451" t="7956" r="28945" b="11848"/>
          <a:stretch>
            <a:fillRect/>
          </a:stretch>
        </p:blipFill>
        <p:spPr>
          <a:xfrm>
            <a:off x="1141730" y="1768475"/>
            <a:ext cx="4878705" cy="3992245"/>
          </a:xfrm>
          <a:prstGeom prst="rect">
            <a:avLst/>
          </a:prstGeom>
        </p:spPr>
      </p:pic>
      <p:pic>
        <p:nvPicPr>
          <p:cNvPr id="5" name="Content Placeholder 4" descr="Screenshot (262)"/>
          <p:cNvPicPr>
            <a:picLocks noChangeAspect="1"/>
          </p:cNvPicPr>
          <p:nvPr>
            <p:ph sz="half" idx="2"/>
          </p:nvPr>
        </p:nvPicPr>
        <p:blipFill>
          <a:blip r:embed="rId2"/>
          <a:srcRect l="14485" t="10445" r="28748" b="11927"/>
          <a:stretch>
            <a:fillRect/>
          </a:stretch>
        </p:blipFill>
        <p:spPr>
          <a:xfrm>
            <a:off x="6021070" y="1768475"/>
            <a:ext cx="5434965" cy="399288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141730" y="618490"/>
            <a:ext cx="9906000" cy="1059815"/>
          </a:xfrm>
        </p:spPr>
        <p:txBody>
          <a:bodyPr>
            <a:normAutofit fontScale="90000"/>
          </a:bodyPr>
          <a:p>
            <a:r>
              <a:rPr lang="en-US">
                <a:sym typeface="+mn-ea"/>
              </a:rPr>
              <a:t>the code on mikro-c</a:t>
            </a:r>
            <a:br>
              <a:rPr lang="en-US"/>
            </a:br>
            <a:endParaRPr lang="en-US"/>
          </a:p>
        </p:txBody>
      </p:sp>
      <p:pic>
        <p:nvPicPr>
          <p:cNvPr id="5" name="Content Placeholder 4" descr="Screenshot (263)"/>
          <p:cNvPicPr>
            <a:picLocks noChangeAspect="1"/>
          </p:cNvPicPr>
          <p:nvPr>
            <p:ph sz="half" idx="1"/>
          </p:nvPr>
        </p:nvPicPr>
        <p:blipFill>
          <a:blip r:embed="rId1"/>
          <a:srcRect l="15098" t="8193" r="35221" b="12682"/>
          <a:stretch>
            <a:fillRect/>
          </a:stretch>
        </p:blipFill>
        <p:spPr>
          <a:xfrm>
            <a:off x="1141095" y="1340485"/>
            <a:ext cx="5031740" cy="4450715"/>
          </a:xfrm>
          <a:prstGeom prst="rect">
            <a:avLst/>
          </a:prstGeom>
        </p:spPr>
      </p:pic>
      <p:pic>
        <p:nvPicPr>
          <p:cNvPr id="6" name="Content Placeholder 5" descr="Screenshot (264)"/>
          <p:cNvPicPr>
            <a:picLocks noChangeAspect="1"/>
          </p:cNvPicPr>
          <p:nvPr>
            <p:ph sz="half" idx="2"/>
          </p:nvPr>
        </p:nvPicPr>
        <p:blipFill>
          <a:blip r:embed="rId2"/>
          <a:srcRect l="14902" t="7828" r="32734" b="13432"/>
          <a:stretch>
            <a:fillRect/>
          </a:stretch>
        </p:blipFill>
        <p:spPr>
          <a:xfrm>
            <a:off x="6172835" y="1339850"/>
            <a:ext cx="5262245" cy="445198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141730" y="618490"/>
            <a:ext cx="9906000" cy="772795"/>
          </a:xfrm>
        </p:spPr>
        <p:txBody>
          <a:bodyPr>
            <a:normAutofit fontScale="90000"/>
          </a:bodyPr>
          <a:p>
            <a:r>
              <a:rPr lang="en-US">
                <a:sym typeface="+mn-ea"/>
              </a:rPr>
              <a:t>the code on mikro-c</a:t>
            </a:r>
            <a:br>
              <a:rPr lang="en-US"/>
            </a:br>
            <a:endParaRPr lang="en-US"/>
          </a:p>
        </p:txBody>
      </p:sp>
      <p:pic>
        <p:nvPicPr>
          <p:cNvPr id="5" name="Content Placeholder 4" descr="Screenshot (265)"/>
          <p:cNvPicPr>
            <a:picLocks noChangeAspect="1"/>
          </p:cNvPicPr>
          <p:nvPr>
            <p:ph sz="half" idx="1"/>
          </p:nvPr>
        </p:nvPicPr>
        <p:blipFill>
          <a:blip r:embed="rId1"/>
          <a:srcRect l="14460" t="8731" r="29351" b="10437"/>
          <a:stretch>
            <a:fillRect/>
          </a:stretch>
        </p:blipFill>
        <p:spPr>
          <a:xfrm>
            <a:off x="1264285" y="1277620"/>
            <a:ext cx="4907915" cy="4513580"/>
          </a:xfrm>
          <a:prstGeom prst="rect">
            <a:avLst/>
          </a:prstGeom>
        </p:spPr>
      </p:pic>
      <p:pic>
        <p:nvPicPr>
          <p:cNvPr id="6" name="Content Placeholder 5" descr="Screenshot (266)"/>
          <p:cNvPicPr>
            <a:picLocks noChangeAspect="1"/>
          </p:cNvPicPr>
          <p:nvPr>
            <p:ph sz="half" idx="2"/>
          </p:nvPr>
        </p:nvPicPr>
        <p:blipFill>
          <a:blip r:embed="rId2"/>
          <a:srcRect l="14055" t="8371" r="30845" b="11325"/>
          <a:stretch>
            <a:fillRect/>
          </a:stretch>
        </p:blipFill>
        <p:spPr>
          <a:xfrm>
            <a:off x="6171565" y="1276985"/>
            <a:ext cx="5080000" cy="45148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sz="half" idx="1"/>
          </p:nvPr>
        </p:nvSpPr>
        <p:spPr>
          <a:xfrm>
            <a:off x="3636010" y="2165985"/>
            <a:ext cx="4076700" cy="2101850"/>
          </a:xfrm>
        </p:spPr>
        <p:txBody>
          <a:bodyPr>
            <a:normAutofit fontScale="70000"/>
          </a:bodyPr>
          <a:p>
            <a:pPr marL="0" indent="0">
              <a:buNone/>
            </a:pPr>
            <a:r>
              <a:rPr lang="en-US"/>
              <a:t>                                                                                                      </a:t>
            </a:r>
            <a:r>
              <a:rPr lang="en-US" sz="8000"/>
              <a:t>THANK YOU</a:t>
            </a:r>
            <a:endParaRPr lang="en-US" sz="8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Embedded systems and its applications</a:t>
            </a:r>
            <a:endParaRPr lang="en-US" dirty="0"/>
          </a:p>
        </p:txBody>
      </p:sp>
      <p:sp>
        <p:nvSpPr>
          <p:cNvPr id="3" name="Content Placeholder 2"/>
          <p:cNvSpPr>
            <a:spLocks noGrp="1"/>
          </p:cNvSpPr>
          <p:nvPr>
            <p:ph idx="1"/>
          </p:nvPr>
        </p:nvSpPr>
        <p:spPr/>
        <p:txBody>
          <a:bodyPr/>
          <a:lstStyle/>
          <a:p>
            <a:r>
              <a:rPr lang="en-US" dirty="0"/>
              <a:t>Embedded systems is a combination of hardware and software.</a:t>
            </a:r>
            <a:endParaRPr lang="en-US" dirty="0"/>
          </a:p>
          <a:p>
            <a:r>
              <a:rPr lang="en-US" dirty="0"/>
              <a:t>It can be used in many applications like : smart homes, microwaves , dishwasher , traffic light , …etc.</a:t>
            </a:r>
            <a:endParaRPr lang="en-US" dirty="0"/>
          </a:p>
          <a:p>
            <a:endParaRPr lang="en-US" dirty="0"/>
          </a:p>
        </p:txBody>
      </p:sp>
      <p:cxnSp>
        <p:nvCxnSpPr>
          <p:cNvPr id="5" name="Straight Connector 4"/>
          <p:cNvCxnSpPr/>
          <p:nvPr/>
        </p:nvCxnSpPr>
        <p:spPr>
          <a:xfrm flipH="1">
            <a:off x="1239715" y="2013438"/>
            <a:ext cx="9689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Light project</a:t>
            </a:r>
            <a:endParaRPr lang="en-US" dirty="0"/>
          </a:p>
        </p:txBody>
      </p:sp>
      <p:sp>
        <p:nvSpPr>
          <p:cNvPr id="3" name="Content Placeholder 2"/>
          <p:cNvSpPr>
            <a:spLocks noGrp="1"/>
          </p:cNvSpPr>
          <p:nvPr>
            <p:ph idx="1"/>
          </p:nvPr>
        </p:nvSpPr>
        <p:spPr/>
        <p:txBody>
          <a:bodyPr/>
          <a:lstStyle/>
          <a:p>
            <a:r>
              <a:rPr lang="en-US" dirty="0"/>
              <a:t>We will discuss :</a:t>
            </a:r>
            <a:endParaRPr lang="en-US" dirty="0"/>
          </a:p>
          <a:p>
            <a:r>
              <a:rPr lang="en-US" dirty="0"/>
              <a:t> the component that we will use.</a:t>
            </a:r>
            <a:endParaRPr lang="en-US" dirty="0"/>
          </a:p>
          <a:p>
            <a:r>
              <a:rPr lang="en-US" dirty="0"/>
              <a:t>The sequence to perform the task.</a:t>
            </a:r>
            <a:endParaRPr lang="en-US" dirty="0"/>
          </a:p>
          <a:p>
            <a:r>
              <a:rPr lang="en-US" dirty="0"/>
              <a:t>The code using </a:t>
            </a:r>
            <a:r>
              <a:rPr lang="en-US" dirty="0" err="1"/>
              <a:t>mikroC</a:t>
            </a:r>
            <a:r>
              <a:rPr lang="en-US" dirty="0"/>
              <a:t> .</a:t>
            </a:r>
            <a:endParaRPr lang="en-US" dirty="0"/>
          </a:p>
          <a:p>
            <a:pPr marL="0" indent="0">
              <a:buNone/>
            </a:pPr>
            <a:endParaRPr lang="en-US" dirty="0"/>
          </a:p>
        </p:txBody>
      </p:sp>
      <p:cxnSp>
        <p:nvCxnSpPr>
          <p:cNvPr id="5" name="Straight Connector 4"/>
          <p:cNvCxnSpPr/>
          <p:nvPr/>
        </p:nvCxnSpPr>
        <p:spPr>
          <a:xfrm flipH="1">
            <a:off x="1266092" y="1776046"/>
            <a:ext cx="449287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the component that we will use</a:t>
            </a:r>
            <a:br>
              <a:rPr lang="en-US" dirty="0"/>
            </a:br>
            <a:endParaRPr lang="en-US" dirty="0"/>
          </a:p>
        </p:txBody>
      </p:sp>
      <p:sp>
        <p:nvSpPr>
          <p:cNvPr id="3" name="Content Placeholder 2"/>
          <p:cNvSpPr>
            <a:spLocks noGrp="1"/>
          </p:cNvSpPr>
          <p:nvPr>
            <p:ph idx="1"/>
          </p:nvPr>
        </p:nvSpPr>
        <p:spPr>
          <a:xfrm>
            <a:off x="1141412" y="1608992"/>
            <a:ext cx="9905999" cy="4994031"/>
          </a:xfrm>
        </p:spPr>
        <p:txBody>
          <a:bodyPr>
            <a:normAutofit lnSpcReduction="10000"/>
          </a:bodyPr>
          <a:lstStyle/>
          <a:p>
            <a:r>
              <a:rPr lang="en-US" dirty="0"/>
              <a:t>PIC16F877A microcontroller</a:t>
            </a:r>
            <a:endParaRPr lang="en-US" dirty="0"/>
          </a:p>
          <a:p>
            <a:r>
              <a:rPr lang="en-US" dirty="0"/>
              <a:t>Crystal(HS 8MHZ)</a:t>
            </a:r>
            <a:endParaRPr lang="en-US" dirty="0"/>
          </a:p>
          <a:p>
            <a:r>
              <a:rPr lang="en-US" dirty="0"/>
              <a:t>Resistance</a:t>
            </a:r>
            <a:endParaRPr lang="en-US" dirty="0"/>
          </a:p>
          <a:p>
            <a:r>
              <a:rPr lang="en-US" dirty="0"/>
              <a:t>Capacitors</a:t>
            </a:r>
            <a:endParaRPr lang="en-US" dirty="0"/>
          </a:p>
          <a:p>
            <a:r>
              <a:rPr lang="en-US" dirty="0"/>
              <a:t>LDS(green , yellow ,red)</a:t>
            </a:r>
            <a:endParaRPr lang="en-US" dirty="0"/>
          </a:p>
          <a:p>
            <a:r>
              <a:rPr lang="en-US" dirty="0"/>
              <a:t>7448 IC decoder</a:t>
            </a:r>
            <a:endParaRPr lang="en-US" dirty="0"/>
          </a:p>
          <a:p>
            <a:r>
              <a:rPr lang="en-US" dirty="0"/>
              <a:t>NPN transistor</a:t>
            </a:r>
            <a:endParaRPr lang="en-US" dirty="0"/>
          </a:p>
          <a:p>
            <a:r>
              <a:rPr lang="en-US" dirty="0"/>
              <a:t>4 SSD CC</a:t>
            </a:r>
            <a:endParaRPr lang="en-US" dirty="0"/>
          </a:p>
          <a:p>
            <a:r>
              <a:rPr lang="en-US" dirty="0"/>
              <a:t>3 Buttons</a:t>
            </a:r>
            <a:endParaRPr lang="en-US" dirty="0"/>
          </a:p>
          <a:p>
            <a:endParaRPr lang="en-US" dirty="0"/>
          </a:p>
          <a:p>
            <a:endParaRPr lang="en-US" dirty="0"/>
          </a:p>
        </p:txBody>
      </p:sp>
      <p:cxnSp>
        <p:nvCxnSpPr>
          <p:cNvPr id="5" name="Straight Connector 4"/>
          <p:cNvCxnSpPr/>
          <p:nvPr/>
        </p:nvCxnSpPr>
        <p:spPr>
          <a:xfrm flipH="1" flipV="1">
            <a:off x="1397977" y="1565031"/>
            <a:ext cx="7069016" cy="4396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sequence to perform the task</a:t>
            </a:r>
            <a:endParaRPr lang="en-US" dirty="0"/>
          </a:p>
        </p:txBody>
      </p:sp>
      <p:sp>
        <p:nvSpPr>
          <p:cNvPr id="3" name="Content Placeholder 2"/>
          <p:cNvSpPr>
            <a:spLocks noGrp="1"/>
          </p:cNvSpPr>
          <p:nvPr>
            <p:ph idx="1"/>
          </p:nvPr>
        </p:nvSpPr>
        <p:spPr>
          <a:xfrm>
            <a:off x="1141095" y="1903095"/>
            <a:ext cx="9906000" cy="3909060"/>
          </a:xfrm>
        </p:spPr>
        <p:txBody>
          <a:bodyPr>
            <a:normAutofit fontScale="72500"/>
          </a:bodyPr>
          <a:lstStyle/>
          <a:p>
            <a:r>
              <a:rPr lang="en-US" dirty="0"/>
              <a:t>Hint: the traffic light can be used with automatic mode or with manual mode</a:t>
            </a:r>
            <a:endParaRPr lang="en-US" dirty="0"/>
          </a:p>
          <a:p>
            <a:r>
              <a:rPr lang="en-US" dirty="0"/>
              <a:t>HINT:</a:t>
            </a:r>
            <a:r>
              <a:rPr lang="en-US" dirty="0">
                <a:sym typeface="+mn-ea"/>
              </a:rPr>
              <a:t>we can use </a:t>
            </a:r>
            <a:r>
              <a:rPr lang="en-US" dirty="0"/>
              <a:t>the auto/manual switch to change the state of traffic light from automatic mode to manual mode</a:t>
            </a:r>
            <a:endParaRPr lang="en-US" dirty="0"/>
          </a:p>
          <a:p>
            <a:r>
              <a:rPr lang="en-US" dirty="0"/>
              <a:t>When you run the program you will be in the automatic mode , then the first 2SSD  will count 23 second for the west street and the red LED in west street will be on and the green LED in the south street will be on and the second 2SSD will count 20 second from 20 to 0 for the south street.</a:t>
            </a:r>
            <a:endParaRPr lang="en-US" dirty="0"/>
          </a:p>
          <a:p>
            <a:r>
              <a:rPr lang="en-US" dirty="0"/>
              <a:t>When the second 2SSD reach to 0 , then the green LED in the south street will be off and then the first 2SSD  will count 3 second from 3 to 0 and the second 2SSD will count 3 second from 3 to 0 and the yellow LED in south street will on.</a:t>
            </a:r>
            <a:endParaRPr lang="en-US" dirty="0"/>
          </a:p>
          <a:p>
            <a:pPr marL="0" indent="0">
              <a:buNone/>
            </a:pPr>
            <a:r>
              <a:rPr lang="en-US" dirty="0"/>
              <a:t> </a:t>
            </a:r>
            <a:endParaRPr lang="en-US" dirty="0"/>
          </a:p>
          <a:p>
            <a:endParaRPr lang="en-US" dirty="0"/>
          </a:p>
        </p:txBody>
      </p:sp>
      <p:cxnSp>
        <p:nvCxnSpPr>
          <p:cNvPr id="5" name="Straight Connector 4"/>
          <p:cNvCxnSpPr/>
          <p:nvPr/>
        </p:nvCxnSpPr>
        <p:spPr>
          <a:xfrm flipH="1">
            <a:off x="1292469" y="1723292"/>
            <a:ext cx="721848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sequence to perform the task</a:t>
            </a:r>
            <a:endParaRPr lang="en-US" dirty="0"/>
          </a:p>
        </p:txBody>
      </p:sp>
      <p:sp>
        <p:nvSpPr>
          <p:cNvPr id="3" name="Content Placeholder 2"/>
          <p:cNvSpPr>
            <a:spLocks noGrp="1"/>
          </p:cNvSpPr>
          <p:nvPr>
            <p:ph idx="1"/>
          </p:nvPr>
        </p:nvSpPr>
        <p:spPr>
          <a:xfrm>
            <a:off x="1141412" y="1872762"/>
            <a:ext cx="9905999" cy="4366719"/>
          </a:xfrm>
        </p:spPr>
        <p:txBody>
          <a:bodyPr>
            <a:normAutofit fontScale="92500" lnSpcReduction="20000"/>
          </a:bodyPr>
          <a:lstStyle/>
          <a:p>
            <a:r>
              <a:rPr lang="en-US" dirty="0"/>
              <a:t>When the 4 SSD reach to 0 , the first 2SSD  will count 15 second for the west street , the yellow LED in south street will be off and the red LED in west street will be off and the red LED in south street will be on and the green LED in the west street will be on and the second 2SSD will count 12 second from 12 to 0 for the south street.</a:t>
            </a:r>
            <a:endParaRPr lang="en-US" dirty="0"/>
          </a:p>
          <a:p>
            <a:r>
              <a:rPr lang="en-US" dirty="0"/>
              <a:t>When the second 2SSD reach to 0 , then the green LED in the west street will be off and the then the first 2SSD  will count 3 second from 3 to 0 and the second 2SSD will count 3 second from 3 to 0 and the yellow LED in west street will on.</a:t>
            </a:r>
            <a:endParaRPr lang="en-US" dirty="0"/>
          </a:p>
          <a:p>
            <a:r>
              <a:rPr lang="en-US" dirty="0">
                <a:sym typeface="+mn-ea"/>
              </a:rPr>
              <a:t>When the 4 SSD reach to 0 , the yellow LED in west street will off and the red LED in south street will be off</a:t>
            </a:r>
            <a:endParaRPr lang="en-US" dirty="0"/>
          </a:p>
          <a:p>
            <a:r>
              <a:rPr lang="en-US" dirty="0"/>
              <a:t>Then the code for </a:t>
            </a:r>
            <a:r>
              <a:rPr lang="en-US" dirty="0">
                <a:sym typeface="+mn-ea"/>
              </a:rPr>
              <a:t>automatic mode</a:t>
            </a:r>
            <a:r>
              <a:rPr lang="en-US" dirty="0"/>
              <a:t> will be repeated if you don’t clik on auto/manual switch</a:t>
            </a:r>
            <a:endParaRPr lang="en-US" dirty="0"/>
          </a:p>
          <a:p>
            <a:pPr marL="0" indent="0">
              <a:buNone/>
            </a:pPr>
            <a:endParaRPr lang="en-US" dirty="0"/>
          </a:p>
          <a:p>
            <a:endParaRPr lang="en-US" dirty="0"/>
          </a:p>
        </p:txBody>
      </p:sp>
      <p:cxnSp>
        <p:nvCxnSpPr>
          <p:cNvPr id="4" name="Straight Connector 3"/>
          <p:cNvCxnSpPr/>
          <p:nvPr/>
        </p:nvCxnSpPr>
        <p:spPr>
          <a:xfrm flipH="1">
            <a:off x="1236345" y="1660525"/>
            <a:ext cx="7303135" cy="101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dirty="0">
                <a:sym typeface="+mn-ea"/>
              </a:rPr>
              <a:t>The sequence to perform the task</a:t>
            </a:r>
            <a:br>
              <a:rPr lang="en-US" dirty="0"/>
            </a:br>
            <a:endParaRPr lang="en-US"/>
          </a:p>
        </p:txBody>
      </p:sp>
      <p:sp>
        <p:nvSpPr>
          <p:cNvPr id="3" name="Content Placeholder 2"/>
          <p:cNvSpPr>
            <a:spLocks noGrp="1"/>
          </p:cNvSpPr>
          <p:nvPr>
            <p:ph idx="1"/>
          </p:nvPr>
        </p:nvSpPr>
        <p:spPr>
          <a:xfrm>
            <a:off x="1141095" y="1553845"/>
            <a:ext cx="9906000" cy="4237355"/>
          </a:xfrm>
        </p:spPr>
        <p:txBody>
          <a:bodyPr>
            <a:normAutofit lnSpcReduction="10000"/>
          </a:bodyPr>
          <a:p>
            <a:r>
              <a:rPr lang="en-US" dirty="0">
                <a:sym typeface="+mn-ea"/>
              </a:rPr>
              <a:t> if you clik on auto/manual switch , the traffic light will be in manual mode .</a:t>
            </a:r>
            <a:endParaRPr lang="en-US" dirty="0">
              <a:sym typeface="+mn-ea"/>
            </a:endParaRPr>
          </a:p>
          <a:p>
            <a:r>
              <a:rPr lang="en-US" dirty="0">
                <a:sym typeface="+mn-ea"/>
              </a:rPr>
              <a:t>when you clik on manual switch , then the green LED in south street will be on and the red LED in west street will be on.</a:t>
            </a:r>
            <a:endParaRPr lang="en-US" dirty="0">
              <a:sym typeface="+mn-ea"/>
            </a:endParaRPr>
          </a:p>
          <a:p>
            <a:r>
              <a:rPr lang="en-US" dirty="0">
                <a:sym typeface="+mn-ea"/>
              </a:rPr>
              <a:t>then if you click on </a:t>
            </a:r>
            <a:r>
              <a:rPr lang="en-US" dirty="0">
                <a:sym typeface="+mn-ea"/>
              </a:rPr>
              <a:t>manual switch the green LED in south street will be off and the yellow LED in south street will be on for 3second and the 2SSD for south street will count from 3 to 0</a:t>
            </a:r>
            <a:endParaRPr lang="en-US" dirty="0">
              <a:sym typeface="+mn-ea"/>
            </a:endParaRPr>
          </a:p>
          <a:p>
            <a:r>
              <a:rPr lang="en-US" dirty="0"/>
              <a:t>then </a:t>
            </a:r>
            <a:r>
              <a:rPr lang="en-US" dirty="0">
                <a:sym typeface="+mn-ea"/>
              </a:rPr>
              <a:t>the yellow LED in south street will be off and  the red LED in west street will be off and the red LED in south street will be on and the green LED in west street will be on.</a:t>
            </a:r>
            <a:endParaRPr lang="en-US" dirty="0"/>
          </a:p>
          <a:p>
            <a:pPr marL="0" indent="0">
              <a:buNone/>
            </a:pPr>
            <a:endParaRPr lang="en-US" dirty="0"/>
          </a:p>
          <a:p>
            <a:endParaRPr lang="en-US"/>
          </a:p>
        </p:txBody>
      </p:sp>
      <p:cxnSp>
        <p:nvCxnSpPr>
          <p:cNvPr id="4" name="Straight Connector 3"/>
          <p:cNvCxnSpPr/>
          <p:nvPr/>
        </p:nvCxnSpPr>
        <p:spPr>
          <a:xfrm flipH="1">
            <a:off x="1256665" y="1428750"/>
            <a:ext cx="7272020" cy="101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dirty="0">
                <a:sym typeface="+mn-ea"/>
              </a:rPr>
              <a:t>The sequence to perform the task</a:t>
            </a:r>
            <a:endParaRPr lang="en-US"/>
          </a:p>
        </p:txBody>
      </p:sp>
      <p:sp>
        <p:nvSpPr>
          <p:cNvPr id="3" name="Content Placeholder 2"/>
          <p:cNvSpPr>
            <a:spLocks noGrp="1"/>
          </p:cNvSpPr>
          <p:nvPr>
            <p:ph idx="1"/>
          </p:nvPr>
        </p:nvSpPr>
        <p:spPr>
          <a:xfrm>
            <a:off x="1141095" y="1687195"/>
            <a:ext cx="9906000" cy="4104005"/>
          </a:xfrm>
        </p:spPr>
        <p:txBody>
          <a:bodyPr/>
          <a:p>
            <a:r>
              <a:rPr lang="en-US" dirty="0">
                <a:sym typeface="+mn-ea"/>
              </a:rPr>
              <a:t>then if you click on manual switch , the green LED in west street will be off and the yellow LED in west street will be on for 3second and the 2SSD for west street will count from 3 to 0. </a:t>
            </a:r>
            <a:endParaRPr lang="en-US" dirty="0">
              <a:sym typeface="+mn-ea"/>
            </a:endParaRPr>
          </a:p>
          <a:p>
            <a:r>
              <a:rPr lang="en-US" dirty="0">
                <a:sym typeface="+mn-ea"/>
              </a:rPr>
              <a:t>then the yellow LED in west street will be off and the red LED in south street will be off and </a:t>
            </a:r>
            <a:r>
              <a:rPr lang="en-US" dirty="0">
                <a:sym typeface="+mn-ea"/>
              </a:rPr>
              <a:t>the red LED in west street will be on and the green LED in south street will be on . </a:t>
            </a:r>
            <a:endParaRPr lang="en-US" dirty="0">
              <a:sym typeface="+mn-ea"/>
            </a:endParaRPr>
          </a:p>
          <a:p>
            <a:r>
              <a:rPr lang="en-US" dirty="0">
                <a:sym typeface="+mn-ea"/>
              </a:rPr>
              <a:t>the manual mode will be executed like what we discussed in brevious slide.</a:t>
            </a:r>
            <a:endParaRPr lang="en-US" dirty="0">
              <a:sym typeface="+mn-ea"/>
            </a:endParaRPr>
          </a:p>
          <a:p>
            <a:endParaRPr lang="en-US" dirty="0">
              <a:sym typeface="+mn-ea"/>
            </a:endParaRPr>
          </a:p>
          <a:p>
            <a:endParaRPr lang="en-US" dirty="0">
              <a:sym typeface="+mn-ea"/>
            </a:endParaRPr>
          </a:p>
          <a:p>
            <a:endParaRPr lang="en-US"/>
          </a:p>
        </p:txBody>
      </p:sp>
      <p:cxnSp>
        <p:nvCxnSpPr>
          <p:cNvPr id="4" name="Straight Connector 3"/>
          <p:cNvCxnSpPr/>
          <p:nvPr/>
        </p:nvCxnSpPr>
        <p:spPr>
          <a:xfrm flipH="1" flipV="1">
            <a:off x="1287145" y="1551305"/>
            <a:ext cx="7313295" cy="101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0</TotalTime>
  <Words>3349</Words>
  <Application>WPS Presentation</Application>
  <PresentationFormat>Widescreen</PresentationFormat>
  <Paragraphs>78</Paragraphs>
  <Slides>14</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Arial</vt:lpstr>
      <vt:lpstr>SimSun</vt:lpstr>
      <vt:lpstr>Wingdings</vt:lpstr>
      <vt:lpstr>Trebuchet MS</vt:lpstr>
      <vt:lpstr>Tw Cen MT</vt:lpstr>
      <vt:lpstr>Microsoft YaHei</vt:lpstr>
      <vt:lpstr>Arial Unicode MS</vt:lpstr>
      <vt:lpstr>Calibri</vt:lpstr>
      <vt:lpstr>Circuit</vt:lpstr>
      <vt:lpstr>Embedded Systems project</vt:lpstr>
      <vt:lpstr>PowerPoint 演示文稿</vt:lpstr>
      <vt:lpstr>What is Embedded systems and its applications</vt:lpstr>
      <vt:lpstr>Traffic Light project</vt:lpstr>
      <vt:lpstr> the component that we will use </vt:lpstr>
      <vt:lpstr>The sequence to perform the task</vt:lpstr>
      <vt:lpstr>The sequence to perform the task</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Systems project</dc:title>
  <dc:creator>فاطمه مصطفى محمد ابراهيم</dc:creator>
  <cp:lastModifiedBy>Fatma Gado</cp:lastModifiedBy>
  <cp:revision>14</cp:revision>
  <dcterms:created xsi:type="dcterms:W3CDTF">2023-08-01T07:26:00Z</dcterms:created>
  <dcterms:modified xsi:type="dcterms:W3CDTF">2023-08-01T13:21:58Z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E8596F3E8F2F4EFCA866E24057F968D8</vt:lpwstr>
  </property>
  <property fmtid="{D5CDD505-2E9C-101B-9397-08002B2CF9AE}" pid="3" name="KSOProductBuildVer">
    <vt:lpwstr>1033-11.2.0.11537</vt:lpwstr>
  </property>
</Properties>
</file>

<file path=docProps/thumbnail.jpeg>
</file>